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60" r:id="rId2"/>
    <p:sldId id="362" r:id="rId3"/>
  </p:sldIdLst>
  <p:sldSz cx="9601200" cy="12801600" type="A3"/>
  <p:notesSz cx="9939338" cy="14368463"/>
  <p:defaultTextStyle>
    <a:defPPr>
      <a:defRPr lang="ko-KR"/>
    </a:defPPr>
    <a:lvl1pPr marL="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CCFF"/>
    <a:srgbClr val="ED41C8"/>
    <a:srgbClr val="006600"/>
    <a:srgbClr val="F9AD6F"/>
    <a:srgbClr val="292929"/>
    <a:srgbClr val="FFFF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10" autoAdjust="0"/>
    <p:restoredTop sz="94660"/>
  </p:normalViewPr>
  <p:slideViewPr>
    <p:cSldViewPr>
      <p:cViewPr varScale="1">
        <p:scale>
          <a:sx n="59" d="100"/>
          <a:sy n="59" d="100"/>
        </p:scale>
        <p:origin x="2880" y="72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9"/>
            <a:ext cx="4306886" cy="719136"/>
          </a:xfrm>
          <a:prstGeom prst="rect">
            <a:avLst/>
          </a:prstGeom>
        </p:spPr>
        <p:txBody>
          <a:bodyPr vert="horz" lIns="91340" tIns="45671" rIns="91340" bIns="4567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286" y="9"/>
            <a:ext cx="4308476" cy="719136"/>
          </a:xfrm>
          <a:prstGeom prst="rect">
            <a:avLst/>
          </a:prstGeom>
        </p:spPr>
        <p:txBody>
          <a:bodyPr vert="horz" lIns="91340" tIns="45671" rIns="91340" bIns="45671" rtlCol="0"/>
          <a:lstStyle>
            <a:lvl1pPr algn="r">
              <a:defRPr sz="1200"/>
            </a:lvl1pPr>
          </a:lstStyle>
          <a:p>
            <a:fld id="{252D2357-D3AB-49DA-B0DC-6585250E8E68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951163" y="1076325"/>
            <a:ext cx="4040187" cy="5386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0" tIns="45671" rIns="91340" bIns="4567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776" y="6824666"/>
            <a:ext cx="7951789" cy="6465888"/>
          </a:xfrm>
          <a:prstGeom prst="rect">
            <a:avLst/>
          </a:prstGeom>
        </p:spPr>
        <p:txBody>
          <a:bodyPr vert="horz" lIns="91340" tIns="45671" rIns="91340" bIns="45671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13647739"/>
            <a:ext cx="4306886" cy="717550"/>
          </a:xfrm>
          <a:prstGeom prst="rect">
            <a:avLst/>
          </a:prstGeom>
        </p:spPr>
        <p:txBody>
          <a:bodyPr vert="horz" lIns="91340" tIns="45671" rIns="91340" bIns="4567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286" y="13647739"/>
            <a:ext cx="4308476" cy="717550"/>
          </a:xfrm>
          <a:prstGeom prst="rect">
            <a:avLst/>
          </a:prstGeom>
        </p:spPr>
        <p:txBody>
          <a:bodyPr vert="horz" lIns="91340" tIns="45671" rIns="91340" bIns="45671" rtlCol="0" anchor="b"/>
          <a:lstStyle>
            <a:lvl1pPr algn="r">
              <a:defRPr sz="1200"/>
            </a:lvl1pPr>
          </a:lstStyle>
          <a:p>
            <a:fld id="{962D0187-C115-431F-BCF5-348F32C21E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20090" y="3976795"/>
            <a:ext cx="8161020" cy="274404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746220" y="717127"/>
            <a:ext cx="3023711" cy="1529376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71751" y="717127"/>
            <a:ext cx="8914448" cy="1529376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8429" y="8226215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71752" y="4181264"/>
            <a:ext cx="5969079" cy="11829627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800850" y="4181264"/>
            <a:ext cx="5969080" cy="11829627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0060" y="512657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0061" y="2865545"/>
            <a:ext cx="4242197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80061" y="4059768"/>
            <a:ext cx="4242197" cy="737573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877277" y="2865545"/>
            <a:ext cx="4243864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877277" y="4059768"/>
            <a:ext cx="4243864" cy="737573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753802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80060" y="512657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80060" y="11865189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F8D3A-A5AB-4554-B879-76B285579F94}" type="datetimeFigureOut">
              <a:rPr lang="ko-KR" altLang="en-US" smtClean="0"/>
              <a:pPr/>
              <a:t>2025-03-12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280410" y="11865189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880860" y="11865189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685C2-54A8-4BF6-B812-863881FCDC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1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1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1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6587E0FB-9869-4AC0-988C-3B983C4BC4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920" y="10001200"/>
            <a:ext cx="2016224" cy="283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912CE63F-66B3-45E5-B548-F4B028A8D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144" y="136104"/>
            <a:ext cx="8352928" cy="23762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AF4282-72F1-421F-8DFD-5F1CDDA925D1}"/>
              </a:ext>
            </a:extLst>
          </p:cNvPr>
          <p:cNvSpPr txBox="1"/>
          <p:nvPr/>
        </p:nvSpPr>
        <p:spPr>
          <a:xfrm>
            <a:off x="408112" y="2800400"/>
            <a:ext cx="8856984" cy="40011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>
                <a:solidFill>
                  <a:srgbClr val="000099"/>
                </a:solidFill>
                <a:latin typeface="Matura MT Script Capitals" panose="03020802060602070202" pitchFamily="66" charset="0"/>
              </a:rPr>
              <a:t>매트 </a:t>
            </a:r>
            <a:r>
              <a:rPr lang="ko-KR" altLang="en-US" sz="2000" b="1" dirty="0" err="1">
                <a:solidFill>
                  <a:srgbClr val="000099"/>
                </a:solidFill>
                <a:latin typeface="Matura MT Script Capitals" panose="03020802060602070202" pitchFamily="66" charset="0"/>
              </a:rPr>
              <a:t>필라데스</a:t>
            </a:r>
            <a:r>
              <a:rPr lang="en-US" altLang="ko-KR" sz="2000" b="1" dirty="0">
                <a:solidFill>
                  <a:srgbClr val="000099"/>
                </a:solidFill>
                <a:latin typeface="Matura MT Script Capitals" panose="03020802060602070202" pitchFamily="66" charset="0"/>
              </a:rPr>
              <a:t>? </a:t>
            </a:r>
            <a:r>
              <a:rPr lang="ko-KR" altLang="en-US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도구나 기구의 도움없이 근력</a:t>
            </a:r>
            <a:r>
              <a:rPr lang="en-US" altLang="ko-KR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, </a:t>
            </a:r>
            <a:r>
              <a:rPr lang="ko-KR" altLang="en-US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유연성</a:t>
            </a:r>
            <a:r>
              <a:rPr lang="en-US" altLang="ko-KR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, </a:t>
            </a:r>
            <a:r>
              <a:rPr lang="ko-KR" altLang="en-US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균형감각을 활용하는 운동 </a:t>
            </a:r>
            <a:r>
              <a:rPr lang="en-US" altLang="ko-KR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 </a:t>
            </a:r>
            <a:r>
              <a:rPr lang="ko-KR" altLang="en-US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 </a:t>
            </a:r>
            <a:endParaRPr lang="ko-KR" altLang="en-US" sz="2000" b="1" dirty="0">
              <a:solidFill>
                <a:srgbClr val="7030A0"/>
              </a:solidFill>
              <a:latin typeface="Matura MT Script Capitals" panose="03020802060602070202" pitchFamily="66" charset="0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CE33F83F-E96A-47E4-94DE-6188CA5B7452}"/>
              </a:ext>
            </a:extLst>
          </p:cNvPr>
          <p:cNvSpPr/>
          <p:nvPr/>
        </p:nvSpPr>
        <p:spPr>
          <a:xfrm>
            <a:off x="120080" y="3808512"/>
            <a:ext cx="9289032" cy="669674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0">
              <a:lnSpc>
                <a:spcPct val="140000"/>
              </a:lnSpc>
            </a:pPr>
            <a:endParaRPr lang="en-US" altLang="ko-KR" sz="900" b="1" kern="0" spc="-20" dirty="0">
              <a:solidFill>
                <a:srgbClr val="002060"/>
              </a:solidFill>
              <a:effectLst/>
              <a:latin typeface="함초롬돋움" panose="020B0604000101010101" pitchFamily="50" charset="-127"/>
              <a:ea typeface="함초롬돋움" panose="020B0604000101010101" pitchFamily="50" charset="-127"/>
            </a:endParaRPr>
          </a:p>
          <a:p>
            <a:pPr fontAlgn="base" latinLnBrk="0">
              <a:lnSpc>
                <a:spcPct val="140000"/>
              </a:lnSpc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강  좌  명 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ko-KR" altLang="en-US" sz="3200" kern="0" spc="0" dirty="0" err="1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과몰입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</a:t>
            </a:r>
            <a:r>
              <a:rPr lang="ko-KR" altLang="en-US" sz="3200" kern="0" spc="0" dirty="0" err="1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예방∙완화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건전프로그램</a:t>
            </a:r>
            <a:endParaRPr lang="ko-KR" altLang="en-US" sz="3200" kern="0" spc="0" dirty="0">
              <a:solidFill>
                <a:srgbClr val="00000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접수 기간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2025. 3.14. ~ 3. 30.</a:t>
            </a:r>
            <a:r>
              <a:rPr lang="en-US" altLang="ko-KR" sz="3200" b="1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</a:t>
            </a:r>
            <a:endParaRPr lang="ko-KR" altLang="en-US" sz="3200" b="1" kern="0" spc="0" dirty="0">
              <a:solidFill>
                <a:srgbClr val="00000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강좌 기간 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2025. 4.  3. ~ 6. 26.(3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개월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)</a:t>
            </a:r>
            <a:endParaRPr lang="ko-KR" altLang="en-US" sz="3200" kern="0" spc="0" dirty="0">
              <a:solidFill>
                <a:srgbClr val="00000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요일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/</a:t>
            </a:r>
            <a:r>
              <a:rPr lang="ko-KR" altLang="en-US" sz="3200" b="1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시간 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매주 </a:t>
            </a:r>
            <a:r>
              <a:rPr lang="ko-KR" altLang="en-US" sz="3200" kern="0" spc="0" dirty="0">
                <a:solidFill>
                  <a:srgbClr val="FF000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목요일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/ 11:00 ~12:00 </a:t>
            </a:r>
            <a:endParaRPr lang="ko-KR" altLang="en-US" sz="3200" kern="0" spc="0" dirty="0">
              <a:solidFill>
                <a:srgbClr val="00000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수강 신청 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정원 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20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명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,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종합안내실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(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선착순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)</a:t>
            </a:r>
            <a:endParaRPr lang="ko-KR" altLang="en-US" sz="3200" kern="0" spc="0" dirty="0">
              <a:solidFill>
                <a:srgbClr val="00000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준  비  물 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편안한 복장</a:t>
            </a:r>
            <a:endParaRPr lang="ko-KR" altLang="en-US" sz="3200" kern="0" spc="0" dirty="0">
              <a:solidFill>
                <a:srgbClr val="00000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수  강  료 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ko-KR" altLang="en-US" sz="3200" kern="0" spc="0" dirty="0">
                <a:solidFill>
                  <a:srgbClr val="FF000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무  료</a:t>
            </a:r>
            <a:r>
              <a:rPr lang="ko-KR" altLang="en-US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</a:t>
            </a:r>
            <a:endParaRPr lang="en-US" altLang="ko-KR" sz="3200" kern="0" spc="0" dirty="0">
              <a:solidFill>
                <a:srgbClr val="283CF6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문의 전화 </a:t>
            </a:r>
            <a:r>
              <a:rPr lang="en-US" altLang="ko-KR" sz="3200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en-US" altLang="ko-KR" sz="3200" kern="0" spc="-4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055)2</a:t>
            </a:r>
            <a:r>
              <a:rPr lang="en-US" altLang="ko-KR" sz="3200" kern="0" spc="-13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39~1074</a:t>
            </a:r>
            <a:r>
              <a:rPr lang="en-US" altLang="ko-KR" sz="3000" kern="0" spc="-13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(</a:t>
            </a:r>
            <a:r>
              <a:rPr lang="ko-KR" altLang="en-US" sz="3000" kern="0" spc="-9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수</a:t>
            </a:r>
            <a:r>
              <a:rPr lang="en-US" altLang="ko-KR" sz="3000" kern="0" spc="-9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~</a:t>
            </a:r>
            <a:r>
              <a:rPr lang="ko-KR" altLang="en-US" sz="3000" kern="0" spc="-9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일</a:t>
            </a:r>
            <a:r>
              <a:rPr lang="en-US" altLang="ko-KR" sz="3000" kern="0" spc="-9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,</a:t>
            </a:r>
            <a:r>
              <a:rPr lang="en-US" altLang="ko-KR" sz="3000" kern="0" spc="-16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10:00~18:00)</a:t>
            </a:r>
            <a:endParaRPr lang="ko-KR" altLang="en-US" sz="3000" kern="0" spc="0" dirty="0">
              <a:solidFill>
                <a:srgbClr val="00000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pic>
        <p:nvPicPr>
          <p:cNvPr id="6" name="_x273756064" descr="EMB000042202401">
            <a:extLst>
              <a:ext uri="{FF2B5EF4-FFF2-40B4-BE49-F238E27FC236}">
                <a16:creationId xmlns:a16="http://schemas.microsoft.com/office/drawing/2014/main" id="{CC93997C-B992-43B9-A441-A1318CE02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0360" y="11528175"/>
            <a:ext cx="4214192" cy="849289"/>
          </a:xfrm>
          <a:prstGeom prst="rect">
            <a:avLst/>
          </a:prstGeom>
          <a:noFill/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D277A9A2-7BBB-4028-BC4A-D03A3F08E3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8568" y="1468252"/>
            <a:ext cx="2050504" cy="128971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A6CC9D8-5A65-4D83-AD83-E442C1409F69}"/>
              </a:ext>
            </a:extLst>
          </p:cNvPr>
          <p:cNvSpPr txBox="1"/>
          <p:nvPr/>
        </p:nvSpPr>
        <p:spPr>
          <a:xfrm>
            <a:off x="2784376" y="3232448"/>
            <a:ext cx="4104456" cy="938719"/>
          </a:xfrm>
          <a:prstGeom prst="rect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5500" dirty="0">
                <a:solidFill>
                  <a:schemeClr val="bg1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무  료  강  좌</a:t>
            </a:r>
          </a:p>
        </p:txBody>
      </p:sp>
    </p:spTree>
    <p:extLst>
      <p:ext uri="{BB962C8B-B14F-4D97-AF65-F5344CB8AC3E}">
        <p14:creationId xmlns:p14="http://schemas.microsoft.com/office/powerpoint/2010/main" val="257105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6587E0FB-9869-4AC0-988C-3B983C4BC4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896" y="9926811"/>
            <a:ext cx="2342891" cy="2909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912CE63F-66B3-45E5-B548-F4B028A8D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144" y="136104"/>
            <a:ext cx="8352928" cy="23762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AF4282-72F1-421F-8DFD-5F1CDDA925D1}"/>
              </a:ext>
            </a:extLst>
          </p:cNvPr>
          <p:cNvSpPr txBox="1"/>
          <p:nvPr/>
        </p:nvSpPr>
        <p:spPr>
          <a:xfrm>
            <a:off x="408112" y="2832338"/>
            <a:ext cx="8856984" cy="40011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>
                <a:solidFill>
                  <a:srgbClr val="000099"/>
                </a:solidFill>
                <a:latin typeface="Matura MT Script Capitals" panose="03020802060602070202" pitchFamily="66" charset="0"/>
              </a:rPr>
              <a:t>매트 </a:t>
            </a:r>
            <a:r>
              <a:rPr lang="ko-KR" altLang="en-US" sz="2000" b="1" dirty="0" err="1">
                <a:solidFill>
                  <a:srgbClr val="000099"/>
                </a:solidFill>
                <a:latin typeface="Matura MT Script Capitals" panose="03020802060602070202" pitchFamily="66" charset="0"/>
              </a:rPr>
              <a:t>필라데스</a:t>
            </a:r>
            <a:r>
              <a:rPr lang="en-US" altLang="ko-KR" sz="2000" b="1" dirty="0">
                <a:solidFill>
                  <a:srgbClr val="000099"/>
                </a:solidFill>
                <a:latin typeface="Matura MT Script Capitals" panose="03020802060602070202" pitchFamily="66" charset="0"/>
              </a:rPr>
              <a:t>? </a:t>
            </a:r>
            <a:r>
              <a:rPr lang="ko-KR" altLang="en-US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도구나 기구의 도움없이 근력</a:t>
            </a:r>
            <a:r>
              <a:rPr lang="en-US" altLang="ko-KR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, </a:t>
            </a:r>
            <a:r>
              <a:rPr lang="ko-KR" altLang="en-US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유연성</a:t>
            </a:r>
            <a:r>
              <a:rPr lang="en-US" altLang="ko-KR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, </a:t>
            </a:r>
            <a:r>
              <a:rPr lang="ko-KR" altLang="en-US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균형감각을 활용하는 운동 </a:t>
            </a:r>
            <a:r>
              <a:rPr lang="en-US" altLang="ko-KR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 </a:t>
            </a:r>
            <a:r>
              <a:rPr lang="ko-KR" altLang="en-US" sz="1800" b="1" dirty="0">
                <a:solidFill>
                  <a:srgbClr val="7030A0"/>
                </a:solidFill>
                <a:latin typeface="Matura MT Script Capitals" panose="03020802060602070202" pitchFamily="66" charset="0"/>
              </a:rPr>
              <a:t> </a:t>
            </a:r>
            <a:endParaRPr lang="ko-KR" altLang="en-US" sz="2000" b="1" dirty="0">
              <a:solidFill>
                <a:srgbClr val="7030A0"/>
              </a:solidFill>
              <a:latin typeface="Matura MT Script Capitals" panose="03020802060602070202" pitchFamily="66" charset="0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CE33F83F-E96A-47E4-94DE-6188CA5B7452}"/>
              </a:ext>
            </a:extLst>
          </p:cNvPr>
          <p:cNvSpPr/>
          <p:nvPr/>
        </p:nvSpPr>
        <p:spPr>
          <a:xfrm>
            <a:off x="192088" y="3306818"/>
            <a:ext cx="9289032" cy="698241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0">
              <a:lnSpc>
                <a:spcPct val="140000"/>
              </a:lnSpc>
            </a:pPr>
            <a:endParaRPr lang="en-US" altLang="ko-KR" b="1" kern="0" spc="-20" dirty="0">
              <a:solidFill>
                <a:srgbClr val="002060"/>
              </a:solidFill>
              <a:effectLst/>
              <a:latin typeface="함초롬돋움" panose="020B0604000101010101" pitchFamily="50" charset="-127"/>
              <a:ea typeface="함초롬돋움" panose="020B0604000101010101" pitchFamily="50" charset="-127"/>
            </a:endParaRPr>
          </a:p>
          <a:p>
            <a:pPr fontAlgn="base" latinLnBrk="0">
              <a:lnSpc>
                <a:spcPct val="140000"/>
              </a:lnSpc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강  좌  명 </a:t>
            </a:r>
            <a:r>
              <a:rPr lang="en-US" altLang="ko-KR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ko-KR" altLang="en-US" sz="3200" b="1" kern="0" spc="0" dirty="0" err="1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과몰입</a:t>
            </a:r>
            <a:r>
              <a:rPr lang="ko-KR" altLang="en-US" sz="3200" b="1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</a:t>
            </a:r>
            <a:r>
              <a:rPr lang="ko-KR" altLang="en-US" sz="3200" b="1" kern="0" spc="0" dirty="0" err="1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예방∙완화건전프로그램</a:t>
            </a:r>
            <a:endParaRPr lang="ko-KR" altLang="en-US" sz="3200" b="1" kern="0" spc="0" dirty="0">
              <a:solidFill>
                <a:srgbClr val="0070C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접수 기간 </a:t>
            </a:r>
            <a:r>
              <a:rPr lang="en-US" altLang="ko-KR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</a:t>
            </a:r>
            <a:r>
              <a:rPr lang="en-US" altLang="ko-KR" sz="3200" b="1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2025. 3.14. ~ 3. 30. </a:t>
            </a:r>
            <a:endParaRPr lang="ko-KR" altLang="en-US" sz="3200" b="1" kern="0" spc="0" dirty="0">
              <a:solidFill>
                <a:srgbClr val="0070C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강좌 기간 </a:t>
            </a:r>
            <a:r>
              <a:rPr lang="en-US" altLang="ko-KR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en-US" altLang="ko-KR" sz="3200" b="1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2025. 4.  3. ~ 6. 26.</a:t>
            </a:r>
            <a:r>
              <a:rPr lang="en-US" altLang="ko-KR" sz="3200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(3</a:t>
            </a:r>
            <a:r>
              <a:rPr lang="ko-KR" altLang="en-US" sz="3200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개월</a:t>
            </a:r>
            <a:r>
              <a:rPr lang="en-US" altLang="ko-KR" sz="3200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)</a:t>
            </a:r>
            <a:endParaRPr lang="ko-KR" altLang="en-US" sz="3200" kern="0" spc="0" dirty="0">
              <a:solidFill>
                <a:srgbClr val="0070C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283CF6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요일</a:t>
            </a:r>
            <a:r>
              <a:rPr lang="en-US" altLang="ko-KR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/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시간 </a:t>
            </a:r>
            <a:r>
              <a:rPr lang="en-US" altLang="ko-KR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ko-KR" altLang="en-US" sz="3200" b="1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매주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</a:t>
            </a:r>
            <a:r>
              <a:rPr lang="ko-KR" altLang="en-US" sz="3200" b="1" kern="0" spc="0" dirty="0">
                <a:solidFill>
                  <a:srgbClr val="FF000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목요일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</a:t>
            </a:r>
            <a:r>
              <a:rPr lang="en-US" altLang="ko-KR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/ </a:t>
            </a:r>
            <a:r>
              <a:rPr lang="en-US" altLang="ko-KR" sz="3200" b="1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11:00 ~12:00 </a:t>
            </a:r>
            <a:endParaRPr lang="ko-KR" altLang="en-US" sz="3200" b="1" kern="0" spc="0" dirty="0">
              <a:solidFill>
                <a:srgbClr val="0070C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수강 신청 </a:t>
            </a:r>
            <a:r>
              <a:rPr lang="en-US" altLang="ko-KR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ko-KR" altLang="en-US" sz="3200" b="1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정원 </a:t>
            </a:r>
            <a:r>
              <a:rPr lang="en-US" altLang="ko-KR" sz="3200" b="1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20</a:t>
            </a:r>
            <a:r>
              <a:rPr lang="ko-KR" altLang="en-US" sz="3200" b="1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명</a:t>
            </a:r>
            <a:r>
              <a:rPr lang="en-US" altLang="ko-KR" sz="3200" b="1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, </a:t>
            </a:r>
            <a:r>
              <a:rPr lang="ko-KR" altLang="en-US" sz="3200" b="1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선착순 접수</a:t>
            </a: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준  비  물 </a:t>
            </a:r>
            <a:r>
              <a:rPr lang="en-US" altLang="ko-KR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ko-KR" altLang="en-US" sz="3200" b="1" kern="0" spc="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편안한 복장</a:t>
            </a: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수  강  료 </a:t>
            </a:r>
            <a:r>
              <a:rPr lang="en-US" altLang="ko-KR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ko-KR" altLang="en-US" sz="3200" b="1" kern="0" spc="0" dirty="0">
                <a:solidFill>
                  <a:srgbClr val="FF000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무  료 </a:t>
            </a:r>
            <a:endParaRPr lang="en-US" altLang="ko-KR" sz="3200" b="1" kern="0" spc="0" dirty="0">
              <a:solidFill>
                <a:srgbClr val="FF000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marL="0" marR="0" indent="0" algn="l" fontAlgn="base" latinLnBrk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-2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❍</a:t>
            </a:r>
            <a:r>
              <a:rPr lang="ko-KR" altLang="en-US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문의 전화 </a:t>
            </a:r>
            <a:r>
              <a:rPr lang="en-US" altLang="ko-KR" sz="3200" b="1" kern="0" spc="0" dirty="0">
                <a:solidFill>
                  <a:srgbClr val="00206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: </a:t>
            </a:r>
            <a:r>
              <a:rPr lang="en-US" altLang="ko-KR" sz="3000" b="1" kern="0" spc="-4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055)2</a:t>
            </a:r>
            <a:r>
              <a:rPr lang="en-US" altLang="ko-KR" sz="3000" b="1" kern="0" spc="-13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39~1074</a:t>
            </a:r>
            <a:r>
              <a:rPr lang="en-US" altLang="ko-KR" sz="3000" kern="0" spc="-13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(</a:t>
            </a:r>
            <a:r>
              <a:rPr lang="ko-KR" altLang="en-US" sz="3000" kern="0" spc="-9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수</a:t>
            </a:r>
            <a:r>
              <a:rPr lang="en-US" altLang="ko-KR" sz="3000" kern="0" spc="-9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~</a:t>
            </a:r>
            <a:r>
              <a:rPr lang="ko-KR" altLang="en-US" sz="3000" kern="0" spc="-9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일</a:t>
            </a:r>
            <a:r>
              <a:rPr lang="en-US" altLang="ko-KR" sz="3000" kern="0" spc="-9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,</a:t>
            </a:r>
            <a:r>
              <a:rPr lang="en-US" altLang="ko-KR" sz="3000" kern="0" spc="-160" dirty="0">
                <a:solidFill>
                  <a:srgbClr val="0070C0"/>
                </a:solidFill>
                <a:effectLst/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10:00~18:00)</a:t>
            </a:r>
            <a:endParaRPr lang="ko-KR" altLang="en-US" sz="3000" kern="0" spc="0" dirty="0">
              <a:solidFill>
                <a:srgbClr val="0070C0"/>
              </a:solidFill>
              <a:effectLst/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pic>
        <p:nvPicPr>
          <p:cNvPr id="6" name="_x273756064" descr="EMB000042202401">
            <a:extLst>
              <a:ext uri="{FF2B5EF4-FFF2-40B4-BE49-F238E27FC236}">
                <a16:creationId xmlns:a16="http://schemas.microsoft.com/office/drawing/2014/main" id="{CC93997C-B992-43B9-A441-A1318CE02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4376" y="11528175"/>
            <a:ext cx="4214192" cy="849289"/>
          </a:xfrm>
          <a:prstGeom prst="rect">
            <a:avLst/>
          </a:prstGeom>
          <a:noFill/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D277A9A2-7BBB-4028-BC4A-D03A3F08E3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8568" y="1468252"/>
            <a:ext cx="2050504" cy="128971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A6CC9D8-5A65-4D83-AD83-E442C1409F69}"/>
              </a:ext>
            </a:extLst>
          </p:cNvPr>
          <p:cNvSpPr txBox="1"/>
          <p:nvPr/>
        </p:nvSpPr>
        <p:spPr>
          <a:xfrm>
            <a:off x="2424336" y="3389238"/>
            <a:ext cx="482453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>
                <a:solidFill>
                  <a:srgbClr val="FF000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무  료  강  좌</a:t>
            </a:r>
          </a:p>
        </p:txBody>
      </p:sp>
    </p:spTree>
    <p:extLst>
      <p:ext uri="{BB962C8B-B14F-4D97-AF65-F5344CB8AC3E}">
        <p14:creationId xmlns:p14="http://schemas.microsoft.com/office/powerpoint/2010/main" val="3236902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11667</TotalTime>
  <Words>211</Words>
  <Application>Microsoft Office PowerPoint</Application>
  <PresentationFormat>A3 용지(297x420mm)</PresentationFormat>
  <Paragraphs>22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HY엽서M</vt:lpstr>
      <vt:lpstr>KoPubWorld돋움체 Medium</vt:lpstr>
      <vt:lpstr>맑은 고딕</vt:lpstr>
      <vt:lpstr>한컴 말랑말랑 Bold</vt:lpstr>
      <vt:lpstr>함초롬돋움</vt:lpstr>
      <vt:lpstr>Arial</vt:lpstr>
      <vt:lpstr>Matura MT Script Capitals</vt:lpstr>
      <vt:lpstr>Office 테마</vt:lpstr>
      <vt:lpstr>PowerPoint 프레젠테이션</vt:lpstr>
      <vt:lpstr>PowerPoint 프레젠테이션</vt:lpstr>
    </vt:vector>
  </TitlesOfParts>
  <Company>창원경륜공단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PC</cp:lastModifiedBy>
  <cp:revision>854</cp:revision>
  <cp:lastPrinted>2025-02-20T00:48:31Z</cp:lastPrinted>
  <dcterms:created xsi:type="dcterms:W3CDTF">2012-11-10T06:31:21Z</dcterms:created>
  <dcterms:modified xsi:type="dcterms:W3CDTF">2025-03-12T08:42:28Z</dcterms:modified>
</cp:coreProperties>
</file>